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58" r:id="rId2"/>
  </p:sldIdLst>
  <p:sldSz cx="6858000" cy="9906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4657" autoAdjust="0"/>
  </p:normalViewPr>
  <p:slideViewPr>
    <p:cSldViewPr snapToGrid="0">
      <p:cViewPr>
        <p:scale>
          <a:sx n="100" d="100"/>
          <a:sy n="100" d="100"/>
        </p:scale>
        <p:origin x="48" y="-36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6AB3-8E75-4609-A17B-9D674220B6C7}" type="datetimeFigureOut">
              <a:rPr lang="en-GB" smtClean="0"/>
              <a:t>02/10/2024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0FEF-08FA-42A6-A7AB-F02817C0B41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096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6AB3-8E75-4609-A17B-9D674220B6C7}" type="datetimeFigureOut">
              <a:rPr lang="en-GB" smtClean="0"/>
              <a:t>02/10/2024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0FEF-08FA-42A6-A7AB-F02817C0B41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149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6AB3-8E75-4609-A17B-9D674220B6C7}" type="datetimeFigureOut">
              <a:rPr lang="en-GB" smtClean="0"/>
              <a:t>02/10/2024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0FEF-08FA-42A6-A7AB-F02817C0B41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40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6AB3-8E75-4609-A17B-9D674220B6C7}" type="datetimeFigureOut">
              <a:rPr lang="en-GB" smtClean="0"/>
              <a:t>02/10/2024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0FEF-08FA-42A6-A7AB-F02817C0B41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818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6AB3-8E75-4609-A17B-9D674220B6C7}" type="datetimeFigureOut">
              <a:rPr lang="en-GB" smtClean="0"/>
              <a:t>02/10/2024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0FEF-08FA-42A6-A7AB-F02817C0B41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7900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6AB3-8E75-4609-A17B-9D674220B6C7}" type="datetimeFigureOut">
              <a:rPr lang="en-GB" smtClean="0"/>
              <a:t>02/10/2024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0FEF-08FA-42A6-A7AB-F02817C0B41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41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6AB3-8E75-4609-A17B-9D674220B6C7}" type="datetimeFigureOut">
              <a:rPr lang="en-GB" smtClean="0"/>
              <a:t>02/10/2024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0FEF-08FA-42A6-A7AB-F02817C0B41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08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6AB3-8E75-4609-A17B-9D674220B6C7}" type="datetimeFigureOut">
              <a:rPr lang="en-GB" smtClean="0"/>
              <a:t>02/10/2024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0FEF-08FA-42A6-A7AB-F02817C0B41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06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6AB3-8E75-4609-A17B-9D674220B6C7}" type="datetimeFigureOut">
              <a:rPr lang="en-GB" smtClean="0"/>
              <a:t>02/10/2024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0FEF-08FA-42A6-A7AB-F02817C0B41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53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6AB3-8E75-4609-A17B-9D674220B6C7}" type="datetimeFigureOut">
              <a:rPr lang="en-GB" smtClean="0"/>
              <a:t>02/10/2024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0FEF-08FA-42A6-A7AB-F02817C0B41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26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6AB3-8E75-4609-A17B-9D674220B6C7}" type="datetimeFigureOut">
              <a:rPr lang="en-GB" smtClean="0"/>
              <a:t>02/10/2024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0FEF-08FA-42A6-A7AB-F02817C0B41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74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66AB3-8E75-4609-A17B-9D674220B6C7}" type="datetimeFigureOut">
              <a:rPr lang="en-GB" smtClean="0"/>
              <a:t>02/10/2024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00FEF-08FA-42A6-A7AB-F02817C0B41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39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saci.org/wp-content/uploads/2020/02/TravelplanupdatedMar14.pdf" TargetMode="External"/><Relationship Id="rId13" Type="http://schemas.openxmlformats.org/officeDocument/2006/relationships/hyperlink" Target="https://www.sparepensinschools.uk/" TargetMode="External"/><Relationship Id="rId18" Type="http://schemas.openxmlformats.org/officeDocument/2006/relationships/image" Target="../media/image4.jpeg"/><Relationship Id="rId3" Type="http://schemas.openxmlformats.org/officeDocument/2006/relationships/image" Target="../media/image2.png"/><Relationship Id="rId7" Type="http://schemas.openxmlformats.org/officeDocument/2006/relationships/hyperlink" Target="https://www.youtube.com/watch?v=4vNR5N1-iBw" TargetMode="External"/><Relationship Id="rId12" Type="http://schemas.openxmlformats.org/officeDocument/2006/relationships/hyperlink" Target="https://www.nice.org.uk/guidance/ng197/chapter/Recommendations" TargetMode="External"/><Relationship Id="rId17" Type="http://schemas.openxmlformats.org/officeDocument/2006/relationships/hyperlink" Target="https://www.allergyuk.org/resources/anaphylaxis-the-four-as/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www.gov.uk/drug-safety-update/adrenaline-auto-injectors-aais-new-guidance-and-resources-for-safe-us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assets.publishing.service.gov.uk/government/uploads/system/uploads/attachment_data/file/1151014/17002885_The_correct_use_of_your_Adrenaline_Auto-Injector__AAI__CC_V10.pdf" TargetMode="External"/><Relationship Id="rId11" Type="http://schemas.openxmlformats.org/officeDocument/2006/relationships/hyperlink" Target="https://patient.info/allergies-blood-immune/allergies/anaphylaxis" TargetMode="External"/><Relationship Id="rId5" Type="http://schemas.openxmlformats.org/officeDocument/2006/relationships/hyperlink" Target="https://www.judiciary.uk/wp-content/uploads/2020/08/Shant-Turay-Thomas-2020-0124_Redacted.pdf" TargetMode="External"/><Relationship Id="rId15" Type="http://schemas.openxmlformats.org/officeDocument/2006/relationships/hyperlink" Target="https://www.gov.uk/government/publications/public-assessment-report-recommendations-to-support-the-effective-and-safe-use-of-adrenaline-auto-injectors/public-assessment-report-of-the-commission-on-human-medicines-adrenaline-auto-injector-expert-working-group-recommendations-to-support-the-effectiv" TargetMode="External"/><Relationship Id="rId10" Type="http://schemas.openxmlformats.org/officeDocument/2006/relationships/hyperlink" Target="https://assets.publishing.service.gov.uk/government/uploads/system/uploads/attachment_data/file/1033823/Nov-2021-DSU-PDF.pdf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www.anaphylaxis.org.uk/wp-content/uploads/2021/11/FAQs-in-schools-factsheet-2021-v8.pdf" TargetMode="External"/><Relationship Id="rId14" Type="http://schemas.openxmlformats.org/officeDocument/2006/relationships/hyperlink" Target="https://www.resus.org.uk/library/additional-guidance/guidance-anaphylaxis/emergency-treatme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ghtning Bolt 1">
            <a:extLst>
              <a:ext uri="{FF2B5EF4-FFF2-40B4-BE49-F238E27FC236}">
                <a16:creationId xmlns:a16="http://schemas.microsoft.com/office/drawing/2014/main" id="{9A8E94B0-BC49-4556-8C68-7FB43424162F}"/>
              </a:ext>
            </a:extLst>
          </p:cNvPr>
          <p:cNvSpPr/>
          <p:nvPr/>
        </p:nvSpPr>
        <p:spPr>
          <a:xfrm>
            <a:off x="-3175000" y="0"/>
            <a:ext cx="0" cy="0"/>
          </a:xfrm>
          <a:prstGeom prst="lightningBol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 dirty="0"/>
          </a:p>
        </p:txBody>
      </p:sp>
      <p:sp>
        <p:nvSpPr>
          <p:cNvPr id="3" name="Lightning Bolt 2">
            <a:extLst>
              <a:ext uri="{FF2B5EF4-FFF2-40B4-BE49-F238E27FC236}">
                <a16:creationId xmlns:a16="http://schemas.microsoft.com/office/drawing/2014/main" id="{217421E3-FDBB-4931-B16E-F242A570E925}"/>
              </a:ext>
            </a:extLst>
          </p:cNvPr>
          <p:cNvSpPr/>
          <p:nvPr/>
        </p:nvSpPr>
        <p:spPr>
          <a:xfrm>
            <a:off x="-3175000" y="0"/>
            <a:ext cx="0" cy="0"/>
          </a:xfrm>
          <a:prstGeom prst="lightningBol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A3662022-EF81-49A5-913F-7831F9242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181FA9A0-384A-426B-AF51-E819E027F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843" y="371359"/>
            <a:ext cx="675276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548AB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Aide Memoire for GPs when</a:t>
            </a:r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548AB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prescribing Adrenaline Auto Injectors(AAI)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100" b="1" dirty="0">
                <a:solidFill>
                  <a:srgbClr val="548AB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548AB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Adult and Paediatric patients</a:t>
            </a:r>
            <a:r>
              <a:rPr lang="en-GB" alt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Table 17">
            <a:extLst>
              <a:ext uri="{FF2B5EF4-FFF2-40B4-BE49-F238E27FC236}">
                <a16:creationId xmlns:a16="http://schemas.microsoft.com/office/drawing/2014/main" id="{1E371966-A2D2-497A-A760-815055ACBC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11665"/>
              </p:ext>
            </p:extLst>
          </p:nvPr>
        </p:nvGraphicFramePr>
        <p:xfrm>
          <a:off x="80726" y="7117137"/>
          <a:ext cx="6698026" cy="173154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03051">
                  <a:extLst>
                    <a:ext uri="{9D8B030D-6E8A-4147-A177-3AD203B41FA5}">
                      <a16:colId xmlns:a16="http://schemas.microsoft.com/office/drawing/2014/main" val="2999825829"/>
                    </a:ext>
                  </a:extLst>
                </a:gridCol>
                <a:gridCol w="2050168">
                  <a:extLst>
                    <a:ext uri="{9D8B030D-6E8A-4147-A177-3AD203B41FA5}">
                      <a16:colId xmlns:a16="http://schemas.microsoft.com/office/drawing/2014/main" val="1041704051"/>
                    </a:ext>
                  </a:extLst>
                </a:gridCol>
                <a:gridCol w="1507866">
                  <a:extLst>
                    <a:ext uri="{9D8B030D-6E8A-4147-A177-3AD203B41FA5}">
                      <a16:colId xmlns:a16="http://schemas.microsoft.com/office/drawing/2014/main" val="1705271354"/>
                    </a:ext>
                  </a:extLst>
                </a:gridCol>
                <a:gridCol w="2036941">
                  <a:extLst>
                    <a:ext uri="{9D8B030D-6E8A-4147-A177-3AD203B41FA5}">
                      <a16:colId xmlns:a16="http://schemas.microsoft.com/office/drawing/2014/main" val="592908997"/>
                    </a:ext>
                  </a:extLst>
                </a:gridCol>
              </a:tblGrid>
              <a:tr h="2861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EpiPen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Jext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Emerade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8257864"/>
                  </a:ext>
                </a:extLst>
              </a:tr>
              <a:tr h="3259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6219896"/>
                  </a:ext>
                </a:extLst>
              </a:tr>
              <a:tr h="149072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AAI dose by weight</a:t>
                      </a:r>
                      <a:endParaRPr lang="en-GB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 to 25kg 150mcg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 to 30kg 150mcg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 to 30kg 150mcg*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0385795"/>
                  </a:ext>
                </a:extLst>
              </a:tr>
              <a:tr h="1490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 25kg 300mcg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 30kg 300mcg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 30kg   300mcg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6821875"/>
                  </a:ext>
                </a:extLst>
              </a:tr>
              <a:tr h="2695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 60kg 500mcg dependent on clinical judgement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3279079"/>
                  </a:ext>
                </a:extLst>
              </a:tr>
              <a:tr h="4631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Storage</a:t>
                      </a:r>
                      <a:endParaRPr lang="en-GB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Adrenaline is sensitive to light. Keep the auto-injector in the outer carton. The liquid is clear and colourless. When exposed to air or light, adrenaline deteriorates rapidly and will become pink or brown. Store below 25°C. Do not freeze.</a:t>
                      </a:r>
                      <a:endParaRPr lang="en-GB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297600"/>
                  </a:ext>
                </a:extLst>
              </a:tr>
            </a:tbl>
          </a:graphicData>
        </a:graphic>
      </p:graphicFrame>
      <p:grpSp>
        <p:nvGrpSpPr>
          <p:cNvPr id="24" name="Group 23">
            <a:extLst>
              <a:ext uri="{FF2B5EF4-FFF2-40B4-BE49-F238E27FC236}">
                <a16:creationId xmlns:a16="http://schemas.microsoft.com/office/drawing/2014/main" id="{D875E7C6-07D2-44A0-B064-F264DE9E0C5A}"/>
              </a:ext>
            </a:extLst>
          </p:cNvPr>
          <p:cNvGrpSpPr/>
          <p:nvPr/>
        </p:nvGrpSpPr>
        <p:grpSpPr>
          <a:xfrm>
            <a:off x="1658112" y="7386645"/>
            <a:ext cx="4527115" cy="323073"/>
            <a:chOff x="1708484" y="6966284"/>
            <a:chExt cx="4447017" cy="371042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5A42BEFE-E194-40C0-A6B3-D3907678D8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08484" y="6966284"/>
              <a:ext cx="714285" cy="352244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F8762961-2D0C-4A4A-A03F-F1EE2450C3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98071" y="6981446"/>
              <a:ext cx="830403" cy="337082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4C5992A0-D70D-4385-B454-D496BDCA33A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01902" y="7000244"/>
              <a:ext cx="953599" cy="337082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3945480-AC07-407B-919B-E3F4AD54068B}"/>
              </a:ext>
            </a:extLst>
          </p:cNvPr>
          <p:cNvGrpSpPr/>
          <p:nvPr/>
        </p:nvGrpSpPr>
        <p:grpSpPr>
          <a:xfrm>
            <a:off x="49002" y="786663"/>
            <a:ext cx="6759997" cy="6330474"/>
            <a:chOff x="42520" y="746595"/>
            <a:chExt cx="6759997" cy="6330474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C70CC6BA-49D5-4A61-A16A-273ED8C63851}"/>
                </a:ext>
              </a:extLst>
            </p:cNvPr>
            <p:cNvSpPr/>
            <p:nvPr/>
          </p:nvSpPr>
          <p:spPr>
            <a:xfrm>
              <a:off x="105240" y="746595"/>
              <a:ext cx="6643903" cy="62076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1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Background: </a:t>
              </a:r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</a:t>
              </a:r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Coroners report </a:t>
              </a:r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prevention of future deaths as a result of anaphylaxis, found shortcomings associated with dosage review, poor education, limited record keeping and appropriate referral. It concluded GPs have a duty of care to help prevent future deaths</a:t>
              </a:r>
              <a:r>
                <a:rPr lang="en-GB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676366FF-8DDE-4DC6-A8AA-396CB05C3BFE}"/>
                </a:ext>
              </a:extLst>
            </p:cNvPr>
            <p:cNvGrpSpPr/>
            <p:nvPr/>
          </p:nvGrpSpPr>
          <p:grpSpPr>
            <a:xfrm>
              <a:off x="42520" y="1354826"/>
              <a:ext cx="6759997" cy="5722243"/>
              <a:chOff x="192579" y="1461166"/>
              <a:chExt cx="6742480" cy="5346968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BA30BF0A-BD2C-436C-A9F9-56751BFAA83D}"/>
                  </a:ext>
                </a:extLst>
              </p:cNvPr>
              <p:cNvSpPr/>
              <p:nvPr/>
            </p:nvSpPr>
            <p:spPr>
              <a:xfrm>
                <a:off x="192579" y="1537183"/>
                <a:ext cx="3260231" cy="2031406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70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548AB7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Initiation</a:t>
                </a:r>
              </a:p>
              <a:p>
                <a:pPr marL="171450" indent="-171450">
                  <a:lnSpc>
                    <a:spcPct val="107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Ø"/>
                </a:pPr>
                <a:r>
                  <a:rPr kumimoji="0" lang="en-GB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Record using </a:t>
                </a:r>
                <a:r>
                  <a:rPr kumimoji="0" lang="en-GB" sz="9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Ardens</a:t>
                </a:r>
                <a:r>
                  <a:rPr kumimoji="0" lang="en-GB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template ‘</a:t>
                </a:r>
                <a:r>
                  <a:rPr kumimoji="0" lang="en-GB" sz="9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Adrenaline Auto-Injector’</a:t>
                </a:r>
                <a:endPara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171450" lvl="0" indent="-171450">
                  <a:lnSpc>
                    <a:spcPct val="107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Ø"/>
                </a:pPr>
                <a:r>
                  <a:rPr lang="en-GB" sz="9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Check Brand prescribed by hospital</a:t>
                </a:r>
              </a:p>
              <a:p>
                <a:pPr marL="171450" lvl="0" indent="-171450">
                  <a:lnSpc>
                    <a:spcPct val="107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Ø"/>
                </a:pPr>
                <a:r>
                  <a:rPr lang="en-GB" sz="9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Ensure patient/ carer has received appropriate training</a:t>
                </a:r>
              </a:p>
              <a:p>
                <a:pPr marL="171450" lvl="0" indent="-171450">
                  <a:lnSpc>
                    <a:spcPct val="107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Ø"/>
                </a:pPr>
                <a:r>
                  <a:rPr lang="en-GB" sz="9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Check patient has Allergy Action Plan</a:t>
                </a:r>
              </a:p>
              <a:p>
                <a:pPr marL="171450" lvl="0" indent="-171450">
                  <a:lnSpc>
                    <a:spcPct val="107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Ø"/>
                </a:pPr>
                <a:r>
                  <a:rPr lang="en-GB" sz="9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Discuss school arrangements</a:t>
                </a:r>
              </a:p>
              <a:p>
                <a:pPr marL="171450" lvl="0" indent="-171450">
                  <a:lnSpc>
                    <a:spcPct val="107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Ø"/>
                </a:pPr>
                <a:r>
                  <a:rPr lang="en-GB" sz="9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Advice about wearing a medical alert bracelet with inscription of known allergy to food/medication/substance.</a:t>
                </a:r>
              </a:p>
              <a:p>
                <a:pPr marL="171450" indent="-171450">
                  <a:buFont typeface="Wingdings" panose="05000000000000000000" pitchFamily="2" charset="2"/>
                  <a:buChar char="Ø"/>
                </a:pPr>
                <a:r>
                  <a:rPr lang="en-GB" sz="9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Refer to allergy clinic/ dietician if not already </a:t>
                </a:r>
                <a:endPara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9F5DED62-A339-4718-938D-79575588C2D2}"/>
                  </a:ext>
                </a:extLst>
              </p:cNvPr>
              <p:cNvSpPr/>
              <p:nvPr/>
            </p:nvSpPr>
            <p:spPr>
              <a:xfrm>
                <a:off x="3563819" y="1461166"/>
                <a:ext cx="3371240" cy="460180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defTabSz="457200" rtl="0" eaLnBrk="1" fontAlgn="auto" latinLnBrk="0" hangingPunct="1">
                  <a:lnSpc>
                    <a:spcPct val="107000"/>
                  </a:lnSpc>
                  <a:spcBef>
                    <a:spcPts val="60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R="0" lvl="0" indent="0" algn="l" defTabSz="457200" rtl="0" eaLnBrk="1" fontAlgn="auto" latinLnBrk="0" hangingPunct="1">
                  <a:lnSpc>
                    <a:spcPct val="107000"/>
                  </a:lnSpc>
                  <a:spcBef>
                    <a:spcPts val="60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Annual Review</a:t>
                </a:r>
                <a:endPara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548AB7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171450" marR="0" lvl="0" indent="-171450" algn="l" defTabSz="457200" rtl="0" eaLnBrk="1" fontAlgn="auto" latinLnBrk="0" hangingPunct="1">
                  <a:lnSpc>
                    <a:spcPct val="107000"/>
                  </a:lnSpc>
                  <a:spcBef>
                    <a:spcPts val="200"/>
                  </a:spcBef>
                  <a:spcAft>
                    <a:spcPts val="20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Record review using Ardens template ‘</a:t>
                </a:r>
                <a:r>
                  <a:rPr kumimoji="0" lang="en-GB" sz="10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Adrenaline Auto-Injector’</a:t>
                </a: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171450" marR="0" lvl="0" indent="-171450" algn="l" defTabSz="4572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20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Check patient weight and review dose of AAI prescribed</a:t>
                </a:r>
              </a:p>
              <a:p>
                <a:pPr marL="171450" marR="0" lvl="0" indent="-171450" algn="l" defTabSz="4572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20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Check no of AAIs used since last review and consider referral</a:t>
                </a:r>
              </a:p>
              <a:p>
                <a:pPr marL="171450" marR="0" lvl="0" indent="-171450" algn="l" defTabSz="4572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20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Patient/ Carer education</a:t>
                </a:r>
              </a:p>
              <a:p>
                <a:pPr marL="171450" indent="-171450">
                  <a:lnSpc>
                    <a:spcPct val="107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Reinforce the message to </a:t>
                </a:r>
                <a:r>
                  <a:rPr kumimoji="0" lang="en-GB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Carry 2 pens on person at all times	</a:t>
                </a:r>
                <a:endParaRPr lang="en-GB" sz="1000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171450" indent="-171450">
                  <a:lnSpc>
                    <a:spcPct val="107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Allergen avoidance advice</a:t>
                </a:r>
              </a:p>
              <a:p>
                <a:pPr marL="171450" indent="-171450">
                  <a:lnSpc>
                    <a:spcPct val="107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GB" sz="1000" kern="0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Discuss the 4 </a:t>
                </a:r>
                <a:r>
                  <a:rPr lang="en-GB" sz="1000" b="1" kern="0" dirty="0">
                    <a:solidFill>
                      <a:srgbClr val="FF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</a:t>
                </a:r>
                <a:r>
                  <a:rPr lang="en-GB" sz="1000" kern="0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s: </a:t>
                </a:r>
                <a:r>
                  <a:rPr lang="en-GB" sz="1000" b="1" kern="0" dirty="0">
                    <a:solidFill>
                      <a:srgbClr val="FF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</a:t>
                </a:r>
                <a:r>
                  <a:rPr lang="en-GB" sz="1000" kern="0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wareness, </a:t>
                </a:r>
                <a:r>
                  <a:rPr lang="en-GB" sz="1000" b="1" kern="0" dirty="0">
                    <a:solidFill>
                      <a:srgbClr val="FF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</a:t>
                </a:r>
                <a:r>
                  <a:rPr lang="en-GB" sz="1000" kern="0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llergic signs and symptoms/ </a:t>
                </a:r>
                <a:r>
                  <a:rPr lang="en-GB" sz="1000" b="1" kern="0" dirty="0">
                    <a:solidFill>
                      <a:srgbClr val="FF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</a:t>
                </a:r>
                <a:r>
                  <a:rPr lang="en-GB" sz="1000" kern="0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drenaline/ </a:t>
                </a:r>
                <a:r>
                  <a:rPr lang="en-GB" sz="1000" b="1" kern="0" dirty="0">
                    <a:solidFill>
                      <a:srgbClr val="FF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</a:t>
                </a:r>
                <a:r>
                  <a:rPr lang="en-GB" sz="1000" kern="0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ction</a:t>
                </a:r>
              </a:p>
              <a:p>
                <a:pPr marL="171450" indent="-171450">
                  <a:lnSpc>
                    <a:spcPct val="107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GB" sz="1000" kern="0" dirty="0">
                    <a:solidFill>
                      <a:schemeClr val="tx1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Provide support to recognise symptoms of anaphylaxis – </a:t>
                </a:r>
                <a:r>
                  <a:rPr lang="en-GB" sz="1000" b="1" kern="0" dirty="0">
                    <a:solidFill>
                      <a:srgbClr val="FF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</a:t>
                </a:r>
                <a:r>
                  <a:rPr lang="en-GB" sz="1000" kern="0" dirty="0">
                    <a:solidFill>
                      <a:schemeClr val="tx1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irways, </a:t>
                </a:r>
                <a:r>
                  <a:rPr lang="en-GB" sz="1000" b="1" kern="0" dirty="0">
                    <a:solidFill>
                      <a:srgbClr val="FF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</a:t>
                </a:r>
                <a:r>
                  <a:rPr lang="en-GB" sz="1000" kern="0" dirty="0">
                    <a:solidFill>
                      <a:schemeClr val="tx1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reathing, </a:t>
                </a:r>
                <a:r>
                  <a:rPr lang="en-GB" sz="1000" b="1" kern="0" dirty="0">
                    <a:solidFill>
                      <a:srgbClr val="FF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</a:t>
                </a:r>
                <a:r>
                  <a:rPr lang="en-GB" sz="1000" kern="0" dirty="0">
                    <a:solidFill>
                      <a:schemeClr val="tx1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irculation using resources:  </a:t>
                </a:r>
                <a:r>
                  <a:rPr lang="en-GB" sz="1000" b="0" i="0" u="none" strike="noStrike" dirty="0">
                    <a:solidFill>
                      <a:srgbClr val="0B0C0C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  <a:hlinkClick r:id="rId6"/>
                  </a:rPr>
                  <a:t>infographic about the correct use of your AAI</a:t>
                </a:r>
                <a:r>
                  <a:rPr lang="en-GB" sz="1000" b="0" i="0" dirty="0">
                    <a:solidFill>
                      <a:srgbClr val="0B0C0C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 and </a:t>
                </a:r>
                <a:r>
                  <a:rPr lang="en-GB" sz="1000" b="0" i="0" u="none" strike="noStrike" dirty="0">
                    <a:solidFill>
                      <a:srgbClr val="0B0C0C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  <a:hlinkClick r:id="rId7"/>
                  </a:rPr>
                  <a:t>Video about the correct use of your AAI</a:t>
                </a:r>
                <a:endParaRPr lang="en-GB" sz="1000" b="0" i="0" u="none" strike="noStrike" dirty="0">
                  <a:solidFill>
                    <a:srgbClr val="0B0C0C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71450" indent="-171450">
                  <a:lnSpc>
                    <a:spcPct val="107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GB" sz="1000" b="0" i="0" u="none" strike="noStrike" dirty="0">
                    <a:solidFill>
                      <a:srgbClr val="0B0C0C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Advise to dial 999 if anaphylaxis is suspected</a:t>
                </a: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171450" indent="-171450">
                  <a:lnSpc>
                    <a:spcPct val="107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Practice us</a:t>
                </a:r>
                <a:r>
                  <a:rPr lang="en-GB" sz="1000" dirty="0" err="1">
                    <a:solidFill>
                      <a:schemeClr val="tx1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ing</a:t>
                </a:r>
                <a:r>
                  <a: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training device</a:t>
                </a:r>
              </a:p>
              <a:p>
                <a:pPr marL="171450" indent="-171450">
                  <a:lnSpc>
                    <a:spcPct val="107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Set up manufacturers expiry alert</a:t>
                </a:r>
              </a:p>
              <a:p>
                <a:pPr marL="171450" indent="-171450">
                  <a:lnSpc>
                    <a:spcPct val="107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Discuss school arrangements</a:t>
                </a:r>
              </a:p>
              <a:p>
                <a:pPr marL="171450" marR="0" lvl="0" indent="-171450" algn="l" defTabSz="4572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2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GB" sz="1000" kern="0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Provide patient with Allergy Action Plan</a:t>
                </a:r>
              </a:p>
              <a:p>
                <a:pPr marL="171450" marR="0" lvl="0" indent="-171450" algn="l" defTabSz="4572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GB" sz="1000" kern="0" dirty="0" err="1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AccuRx</a:t>
                </a:r>
                <a:r>
                  <a:rPr lang="en-GB" sz="1000" kern="0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sent linking to advice</a:t>
                </a:r>
              </a:p>
              <a:p>
                <a:pPr marR="0" lvl="0" algn="l" defTabSz="4572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buClrTx/>
                  <a:buSzTx/>
                  <a:tabLst/>
                  <a:defRPr/>
                </a:pPr>
                <a:r>
                  <a:rPr lang="en-GB" sz="1000" b="1" kern="0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Agree appropriate quantities considering       individual situation in shared consultation*</a:t>
                </a:r>
              </a:p>
              <a:p>
                <a:pPr marR="0" lvl="0" algn="l" defTabSz="4572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buClrTx/>
                  <a:buSzTx/>
                  <a:tabLst/>
                  <a:defRPr/>
                </a:pPr>
                <a:r>
                  <a:rPr lang="en-GB" sz="1000" b="1" kern="0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*Children may require &gt;2 AAIs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A8359678-5C7E-4930-A36F-76986E2070A5}"/>
                  </a:ext>
                </a:extLst>
              </p:cNvPr>
              <p:cNvSpPr/>
              <p:nvPr/>
            </p:nvSpPr>
            <p:spPr>
              <a:xfrm>
                <a:off x="255136" y="5025779"/>
                <a:ext cx="3197673" cy="644438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7000"/>
                  </a:lnSpc>
                  <a:spcBef>
                    <a:spcPts val="200"/>
                  </a:spcBef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548AB7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Information for Travelling</a:t>
                </a:r>
              </a:p>
              <a:p>
                <a:pPr marL="0" marR="0" lvl="0" indent="0" algn="l" defTabSz="457200" rtl="0" eaLnBrk="1" fontAlgn="auto" latinLnBrk="0" hangingPunct="1"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Advise parents/ carers </a:t>
                </a:r>
                <a:r>
                  <a:rPr lang="en-GB" sz="900" dirty="0">
                    <a:solidFill>
                      <a:prstClr val="black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to carry a</a:t>
                </a:r>
                <a:r>
                  <a:rPr kumimoji="0" lang="en-GB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Medical authorisation form for travel for their AAIs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7000"/>
                  </a:lnSpc>
                  <a:spcBef>
                    <a:spcPts val="20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0" i="0" u="sng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8"/>
                  </a:rPr>
                  <a:t>Medical Authorisation to carry AAI</a:t>
                </a:r>
                <a:r>
                  <a:rPr kumimoji="0" lang="en-GB" sz="1000" b="0" i="0" u="sng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7147F8F4-1416-4D3A-B499-19D0D9565C3E}"/>
                  </a:ext>
                </a:extLst>
              </p:cNvPr>
              <p:cNvSpPr/>
              <p:nvPr/>
            </p:nvSpPr>
            <p:spPr>
              <a:xfrm>
                <a:off x="224221" y="3593029"/>
                <a:ext cx="3228589" cy="1401260"/>
              </a:xfrm>
              <a:prstGeom prst="roundRect">
                <a:avLst>
                  <a:gd name="adj" fmla="val 14315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8000"/>
                  </a:lnSpc>
                  <a:spcBef>
                    <a:spcPts val="200"/>
                  </a:spcBef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548AB7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Special consideration for children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Advise parents/ carers to</a:t>
                </a:r>
              </a:p>
              <a:p>
                <a:pPr marL="342900" marR="0" lvl="0" indent="-342900" algn="l" defTabSz="4572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200"/>
                  </a:spcAft>
                  <a:buClrTx/>
                  <a:buSzTx/>
                  <a:buFont typeface="Wingdings" panose="05000000000000000000" pitchFamily="2" charset="2"/>
                  <a:buChar char=""/>
                  <a:tabLst/>
                  <a:defRPr/>
                </a:pPr>
                <a:r>
                  <a:rPr kumimoji="0" lang="en-GB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provide school with copy of Allergy action plan to schools</a:t>
                </a:r>
              </a:p>
              <a:p>
                <a:pPr marL="342900" marR="0" lvl="0" indent="-342900" algn="l" defTabSz="4572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200"/>
                  </a:spcAft>
                  <a:buClrTx/>
                  <a:buSzTx/>
                  <a:buFont typeface="Wingdings" panose="05000000000000000000" pitchFamily="2" charset="2"/>
                  <a:buChar char=""/>
                  <a:tabLst/>
                  <a:defRPr/>
                </a:pPr>
                <a:r>
                  <a:rPr kumimoji="0" lang="en-GB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discuss school storage arrangements for fast access </a:t>
                </a:r>
              </a:p>
              <a:p>
                <a:pPr marL="342900" marR="0" lvl="0" indent="-342900" algn="l" defTabSz="4572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200"/>
                  </a:spcAft>
                  <a:buClrTx/>
                  <a:buSzTx/>
                  <a:buFont typeface="Wingdings" panose="05000000000000000000" pitchFamily="2" charset="2"/>
                  <a:buChar char=""/>
                  <a:tabLst/>
                  <a:defRPr/>
                </a:pPr>
                <a:r>
                  <a:rPr kumimoji="0" lang="en-GB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ensure staff training</a:t>
                </a: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  <a:defRPr/>
                </a:pPr>
                <a:r>
                  <a:rPr lang="en-GB" sz="1000" u="sng" dirty="0">
                    <a:solidFill>
                      <a:srgbClr val="0000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9"/>
                  </a:rPr>
                  <a:t>FAQs-in-schools-factsheet-2021-v8.pdf (anaphylaxis.org.uk)</a:t>
                </a:r>
                <a:endParaRPr lang="en-GB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CA91D5A5-937A-43BF-AA16-660B142EFD6C}"/>
                  </a:ext>
                </a:extLst>
              </p:cNvPr>
              <p:cNvSpPr/>
              <p:nvPr/>
            </p:nvSpPr>
            <p:spPr>
              <a:xfrm>
                <a:off x="199045" y="6055671"/>
                <a:ext cx="6729547" cy="75246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lnSpc>
                    <a:spcPct val="107000"/>
                  </a:lnSpc>
                </a:pPr>
                <a:r>
                  <a:rPr lang="en-GB" sz="10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Prescribe</a:t>
                </a:r>
                <a:r>
                  <a:rPr lang="en-GB" sz="1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TWO </a:t>
                </a:r>
                <a:r>
                  <a:rPr lang="en-GB" sz="10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auto-injectors for each patient and advise the patient </a:t>
                </a:r>
                <a:r>
                  <a:rPr lang="en-GB" sz="10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to carry both pens with them at all times for on the spot use.</a:t>
                </a:r>
                <a:r>
                  <a:rPr lang="en-GB" sz="10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(</a:t>
                </a:r>
                <a:r>
                  <a:rPr lang="en-GB" sz="10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  <a:hlinkClick r:id="rId10"/>
                  </a:rPr>
                  <a:t>MHRA 2021</a:t>
                </a:r>
                <a:r>
                  <a:rPr lang="en-GB" sz="10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 </a:t>
                </a:r>
              </a:p>
              <a:p>
                <a:pPr>
                  <a:lnSpc>
                    <a:spcPct val="107000"/>
                  </a:lnSpc>
                </a:pPr>
                <a:r>
                  <a:rPr lang="en-GB" sz="10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Label </a:t>
                </a:r>
                <a:r>
                  <a:rPr lang="en-GB" sz="1000" b="1" u="sng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all</a:t>
                </a:r>
                <a:r>
                  <a:rPr lang="en-GB" sz="10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dose instructions ‘</a:t>
                </a:r>
                <a:r>
                  <a:rPr lang="en-GB" sz="1000" i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carry two pens at all times’ </a:t>
                </a:r>
                <a:r>
                  <a:rPr lang="en-GB" sz="1000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and 150mcg dose </a:t>
                </a:r>
                <a:r>
                  <a:rPr lang="en-GB" sz="1000" i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‘When weight hits …kg , dose will need to be increased. Please contact GP when this occurs’ (insert 25kg for EpiPen and 30kg for </a:t>
                </a:r>
                <a:r>
                  <a:rPr lang="en-GB" sz="1000" i="1" dirty="0" err="1">
                    <a:solidFill>
                      <a:srgbClr val="FF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J</a:t>
                </a:r>
                <a:r>
                  <a:rPr lang="en-GB" sz="1000" i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ext</a:t>
                </a:r>
                <a:r>
                  <a:rPr lang="en-GB" sz="1000" i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)</a:t>
                </a:r>
                <a:r>
                  <a:rPr lang="en-GB" sz="1000" i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 </a:t>
                </a:r>
                <a:endParaRPr lang="en-GB" sz="1000" i="1" dirty="0">
                  <a:solidFill>
                    <a:srgbClr val="FF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</a:pPr>
                <a:r>
                  <a:rPr lang="en-GB" sz="1000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** Trainer pens should be stored and clearly labelled to avoid being used in error in emergencies ***</a:t>
                </a:r>
              </a:p>
            </p:txBody>
          </p: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106C0945-A89E-4224-B5D8-0C8E8677FC2F}"/>
              </a:ext>
            </a:extLst>
          </p:cNvPr>
          <p:cNvSpPr txBox="1"/>
          <p:nvPr/>
        </p:nvSpPr>
        <p:spPr>
          <a:xfrm>
            <a:off x="30244" y="8773527"/>
            <a:ext cx="6747030" cy="1138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847465" algn="l"/>
              </a:tabLst>
            </a:pPr>
            <a:r>
              <a:rPr lang="en-GB" sz="9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*At time of writing 150mcg Emerade remain in short supply but are not discontinued</a:t>
            </a:r>
            <a:endParaRPr lang="en-GB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3847465" algn="l"/>
              </a:tabLst>
            </a:pPr>
            <a:r>
              <a:rPr lang="en-GB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References</a:t>
            </a:r>
          </a:p>
          <a:p>
            <a:pPr>
              <a:tabLst>
                <a:tab pos="3847465" algn="l"/>
              </a:tabLst>
            </a:pPr>
            <a:r>
              <a:rPr lang="en-GB" sz="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1"/>
              </a:rPr>
              <a:t>Patient UK anaphylaxis leaflet</a:t>
            </a:r>
            <a:r>
              <a:rPr lang="en-GB" sz="600" u="sng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</a:t>
            </a:r>
            <a:endParaRPr lang="en-GB" sz="600" u="sng" dirty="0">
              <a:solidFill>
                <a:srgbClr val="0000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3847465" algn="l"/>
              </a:tabLst>
            </a:pPr>
            <a:r>
              <a:rPr lang="en-GB" sz="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2"/>
              </a:rPr>
              <a:t>Shared Decision Making NICE NG197</a:t>
            </a:r>
            <a:r>
              <a:rPr lang="en-GB" sz="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3"/>
              </a:rPr>
              <a:t>AAI use for schools and parents</a:t>
            </a:r>
            <a:endParaRPr lang="en-GB" sz="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4"/>
              </a:rPr>
              <a:t>Resuscitation Council UK - Anaphylaxis Emergency Treatment</a:t>
            </a:r>
            <a:endParaRPr lang="en-GB" sz="600" u="sng" dirty="0">
              <a:solidFill>
                <a:srgbClr val="0000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GB" sz="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5"/>
              </a:rPr>
              <a:t>Public Assessment Report of the Commission on Human Medicines’ Adrenaline Auto-injector Expert Working Group: Recommendations to support the effective and safe use of adrenaline auto-injectors - GOV.UK (www.gov.uk)</a:t>
            </a:r>
            <a:r>
              <a:rPr lang="en-GB" sz="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  <a:hlinkClick r:id="rId16"/>
              </a:rPr>
              <a:t>Adrenaline auto-injectors (AAIs): new guidance and resources for safe use - GOV.UK (www.gov.uk)</a:t>
            </a:r>
            <a:endParaRPr lang="en-GB" sz="600" u="sng" dirty="0">
              <a:solidFill>
                <a:srgbClr val="0000F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  <a:hlinkClick r:id="rId17"/>
              </a:rPr>
              <a:t>Anaphylaxis: The Four As | Allergy UK | National Charity</a:t>
            </a: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GB" sz="600">
                <a:latin typeface="Arial" panose="020B0604020202020204" pitchFamily="34" charset="0"/>
                <a:cs typeface="Arial" panose="020B0604020202020204" pitchFamily="34" charset="0"/>
              </a:rPr>
              <a:t>	         Medicines </a:t>
            </a: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Safety Committee</a:t>
            </a:r>
            <a:r>
              <a:rPr lang="en-GB" sz="600">
                <a:latin typeface="Arial" panose="020B0604020202020204" pitchFamily="34" charset="0"/>
                <a:cs typeface="Arial" panose="020B0604020202020204" pitchFamily="34" charset="0"/>
              </a:rPr>
              <a:t>: Updated </a:t>
            </a: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Sept 24. Review Sept 27</a:t>
            </a:r>
            <a:endParaRPr lang="en-GB" sz="600" u="sng" dirty="0">
              <a:solidFill>
                <a:srgbClr val="0000F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718B579-7CED-4546-B6D6-A2A54FB17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EFC911F-13E9-4635-8FD6-65AC833D2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306" y="53107"/>
            <a:ext cx="286752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GB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Surrey Heartlands Integrated Care System</a:t>
            </a:r>
            <a:endParaRPr kumimoji="0" lang="en-GB" altLang="en-US" sz="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6847865-CDFA-4EF3-AD88-8007AE95A420}"/>
              </a:ext>
            </a:extLst>
          </p:cNvPr>
          <p:cNvPicPr/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177" y="47052"/>
            <a:ext cx="387985" cy="28403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7433D84B-81A9-4380-A6A1-C9C42B250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1873" y="-266698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Adrenaline auto-injectors: reminder for prescribers to support safe and effective use - GOV.UK (www.gov.uk)</a:t>
            </a: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DC41865C-63EE-BA84-C071-785A61C8C019}"/>
              </a:ext>
            </a:extLst>
          </p:cNvPr>
          <p:cNvSpPr/>
          <p:nvPr/>
        </p:nvSpPr>
        <p:spPr>
          <a:xfrm>
            <a:off x="124843" y="5933056"/>
            <a:ext cx="3192860" cy="306741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People are retrained on the use of their adrenaline auto-injector EVERY TIME it is </a:t>
            </a:r>
            <a:r>
              <a:rPr lang="en-GB" sz="9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represcribed</a:t>
            </a:r>
            <a:r>
              <a:rPr lang="en-GB" sz="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en-GB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5688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3e35707a-3648-413b-a542-7b016e4b63ea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3161</TotalTime>
  <Words>685</Words>
  <Application>Microsoft Office PowerPoint</Application>
  <PresentationFormat>A4 Paper (210x297 mm)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Houlihan Celia (NHS Surrey Heartlands CCG)</dc:creator>
  <cp:lastModifiedBy>Smith Nikki (NHS Surrey Heartlands CCG)</cp:lastModifiedBy>
  <cp:revision>64</cp:revision>
  <dcterms:created xsi:type="dcterms:W3CDTF">2021-09-06T16:51:08Z</dcterms:created>
  <dcterms:modified xsi:type="dcterms:W3CDTF">2024-10-02T09:09:14Z</dcterms:modified>
</cp:coreProperties>
</file>